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9"/>
  </p:handoutMasterIdLst>
  <p:sldIdLst>
    <p:sldId id="338" r:id="rId2"/>
    <p:sldId id="256" r:id="rId3"/>
    <p:sldId id="360" r:id="rId4"/>
    <p:sldId id="362" r:id="rId5"/>
    <p:sldId id="346" r:id="rId6"/>
    <p:sldId id="344" r:id="rId7"/>
    <p:sldId id="345" r:id="rId8"/>
    <p:sldId id="347" r:id="rId9"/>
    <p:sldId id="340" r:id="rId10"/>
    <p:sldId id="341" r:id="rId11"/>
    <p:sldId id="342" r:id="rId12"/>
    <p:sldId id="356" r:id="rId13"/>
    <p:sldId id="365" r:id="rId14"/>
    <p:sldId id="343" r:id="rId15"/>
    <p:sldId id="366" r:id="rId16"/>
    <p:sldId id="358" r:id="rId17"/>
    <p:sldId id="339" r:id="rId18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\AppData\Local\Temp\&#1606;&#1740;&#1585;&#1608;&#1607;&#1575;&#1740;%20&#1705;&#1575;&#1583;&#1585;%20&#1662;&#1585;&#1587;&#1578;&#1575;&#1585;&#1740;%20&#1587;&#1575;&#1604;9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\AppData\Local\Temp\&#1606;&#1740;&#1585;&#1608;&#1607;&#1575;&#1740;%20&#1705;&#1575;&#1583;&#1585;%20&#1662;&#1585;&#1587;&#1578;&#1575;&#1585;&#1740;%20&#1587;&#1575;&#1604;9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\AppData\Local\Temp\&#1606;&#1740;&#1585;&#1608;&#1607;&#1575;&#1740;%20&#1705;&#1575;&#1583;&#1585;%20&#1662;&#1585;&#1587;&#1578;&#1575;&#1585;&#1740;%20&#1587;&#1575;&#1604;9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sz="1600" b="1"/>
              <a:t>نمودار مقایسه</a:t>
            </a:r>
            <a:r>
              <a:rPr lang="fa-IR" sz="1600" b="1" baseline="0"/>
              <a:t> وضعیت نیروهای پرستاری شش  ماهه اول سال 1398</a:t>
            </a:r>
            <a:r>
              <a:rPr lang="fa-IR" sz="1600" b="1"/>
              <a:t>  </a:t>
            </a:r>
            <a:endParaRPr lang="en-US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'[نیروهای کادر پرستاری سال98.xlsx]Sheet1'!$B$2</c:f>
              <c:strCache>
                <c:ptCount val="1"/>
                <c:pt idx="0">
                  <c:v>پیمانیه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5335556410088732E-17"/>
                  <c:y val="-1.794751130198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919564659250978E-3"/>
                  <c:y val="-1.1965007534657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1965007534657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'[نیروهای کادر پرستاری سال98.xlsx]Sheet1'!$A$3:$A$7</c:f>
              <c:strCache>
                <c:ptCount val="5"/>
                <c:pt idx="0">
                  <c:v>رسمی و پیمانی</c:v>
                </c:pt>
                <c:pt idx="1">
                  <c:v>طرحی</c:v>
                </c:pt>
                <c:pt idx="2">
                  <c:v>تبصره 3</c:v>
                </c:pt>
                <c:pt idx="3">
                  <c:v>تبصره4</c:v>
                </c:pt>
                <c:pt idx="4">
                  <c:v>شرکتی</c:v>
                </c:pt>
              </c:strCache>
            </c:strRef>
          </c:cat>
          <c:val>
            <c:numRef>
              <c:f>'[نیروهای کادر پرستاری سال98.xlsx]Sheet1'!$B$3:$B$7</c:f>
              <c:numCache>
                <c:formatCode>General</c:formatCode>
                <c:ptCount val="5"/>
                <c:pt idx="0">
                  <c:v>190</c:v>
                </c:pt>
                <c:pt idx="1">
                  <c:v>135</c:v>
                </c:pt>
                <c:pt idx="2">
                  <c:v>38</c:v>
                </c:pt>
                <c:pt idx="3">
                  <c:v>0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'[نیروهای کادر پرستاری سال98.xlsx]Sheet1'!$C$2</c:f>
              <c:strCache>
                <c:ptCount val="1"/>
                <c:pt idx="0">
                  <c:v>مطهری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383912931850196E-2"/>
                  <c:y val="-1.794751130198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037934698887647E-2"/>
                  <c:y val="-1.1965007534657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037934698887524E-2"/>
                  <c:y val="-1.794751130198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0189673494437006E-3"/>
                  <c:y val="-5.9825037673286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'[نیروهای کادر پرستاری سال98.xlsx]Sheet1'!$A$3:$A$7</c:f>
              <c:strCache>
                <c:ptCount val="5"/>
                <c:pt idx="0">
                  <c:v>رسمی و پیمانی</c:v>
                </c:pt>
                <c:pt idx="1">
                  <c:v>طرحی</c:v>
                </c:pt>
                <c:pt idx="2">
                  <c:v>تبصره 3</c:v>
                </c:pt>
                <c:pt idx="3">
                  <c:v>تبصره4</c:v>
                </c:pt>
                <c:pt idx="4">
                  <c:v>شرکتی</c:v>
                </c:pt>
              </c:strCache>
            </c:strRef>
          </c:cat>
          <c:val>
            <c:numRef>
              <c:f>'[نیروهای کادر پرستاری سال98.xlsx]Sheet1'!$C$3:$C$7</c:f>
              <c:numCache>
                <c:formatCode>General</c:formatCode>
                <c:ptCount val="5"/>
                <c:pt idx="0">
                  <c:v>127</c:v>
                </c:pt>
                <c:pt idx="1">
                  <c:v>53</c:v>
                </c:pt>
                <c:pt idx="2">
                  <c:v>31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'[نیروهای کادر پرستاری سال98.xlsx]Sheet1'!$D$2</c:f>
              <c:strCache>
                <c:ptCount val="1"/>
                <c:pt idx="0">
                  <c:v>خاتم الانبیا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649455824063718E-3"/>
                  <c:y val="-1.794751130198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037934698887585E-2"/>
                  <c:y val="-2.9912518836643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037934698887647E-2"/>
                  <c:y val="-8.9737556509929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'[نیروهای کادر پرستاری سال98.xlsx]Sheet1'!$A$3:$A$7</c:f>
              <c:strCache>
                <c:ptCount val="5"/>
                <c:pt idx="0">
                  <c:v>رسمی و پیمانی</c:v>
                </c:pt>
                <c:pt idx="1">
                  <c:v>طرحی</c:v>
                </c:pt>
                <c:pt idx="2">
                  <c:v>تبصره 3</c:v>
                </c:pt>
                <c:pt idx="3">
                  <c:v>تبصره4</c:v>
                </c:pt>
                <c:pt idx="4">
                  <c:v>شرکتی</c:v>
                </c:pt>
              </c:strCache>
            </c:strRef>
          </c:cat>
          <c:val>
            <c:numRef>
              <c:f>'[نیروهای کادر پرستاری سال98.xlsx]Sheet1'!$D$3:$D$7</c:f>
              <c:numCache>
                <c:formatCode>General</c:formatCode>
                <c:ptCount val="5"/>
                <c:pt idx="0">
                  <c:v>29</c:v>
                </c:pt>
                <c:pt idx="1">
                  <c:v>23</c:v>
                </c:pt>
                <c:pt idx="2">
                  <c:v>5</c:v>
                </c:pt>
                <c:pt idx="3">
                  <c:v>0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836152"/>
        <c:axId val="125840632"/>
        <c:axId val="0"/>
      </c:bar3DChart>
      <c:catAx>
        <c:axId val="125836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840632"/>
        <c:crosses val="autoZero"/>
        <c:auto val="1"/>
        <c:lblAlgn val="ctr"/>
        <c:lblOffset val="100"/>
        <c:noMultiLvlLbl val="0"/>
      </c:catAx>
      <c:valAx>
        <c:axId val="125840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836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a-IR" sz="1400" dirty="0">
                <a:solidFill>
                  <a:schemeClr val="tx1"/>
                </a:solidFill>
              </a:rPr>
              <a:t>نمودار مقایسه ای وضعیت نیروهای پرستاری</a:t>
            </a:r>
            <a:r>
              <a:rPr lang="fa-IR" sz="1400" baseline="0" dirty="0">
                <a:solidFill>
                  <a:schemeClr val="tx1"/>
                </a:solidFill>
              </a:rPr>
              <a:t> بیمارستان</a:t>
            </a:r>
            <a:r>
              <a:rPr lang="fa-IR" sz="1400" dirty="0">
                <a:solidFill>
                  <a:schemeClr val="tx1"/>
                </a:solidFill>
              </a:rPr>
              <a:t> پیمانیه براساس نوع استخدام در شش</a:t>
            </a:r>
            <a:r>
              <a:rPr lang="fa-IR" sz="1400" baseline="0" dirty="0">
                <a:solidFill>
                  <a:schemeClr val="tx1"/>
                </a:solidFill>
              </a:rPr>
              <a:t> </a:t>
            </a:r>
            <a:r>
              <a:rPr lang="fa-IR" sz="1400" dirty="0">
                <a:solidFill>
                  <a:schemeClr val="tx1"/>
                </a:solidFill>
              </a:rPr>
              <a:t>ماهه اول سال 1398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421809957824539E-2"/>
          <c:y val="0.30231013768829496"/>
          <c:w val="0.89251244371824934"/>
          <c:h val="0.63131614347323639"/>
        </c:manualLayout>
      </c:layout>
      <c:pie3DChart>
        <c:varyColors val="1"/>
        <c:ser>
          <c:idx val="0"/>
          <c:order val="0"/>
          <c:tx>
            <c:strRef>
              <c:f>'[نیروهای کادر پرستاری سال98.xlsx]Sheet1'!$AM$1</c:f>
              <c:strCache>
                <c:ptCount val="1"/>
                <c:pt idx="0">
                  <c:v>درصد پیمانیه</c:v>
                </c:pt>
              </c:strCache>
            </c:strRef>
          </c:tx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0.17558236624181262"/>
                  <c:y val="-0.11743034315315939"/>
                </c:manualLayout>
              </c:layout>
              <c:tx>
                <c:rich>
                  <a:bodyPr/>
                  <a:lstStyle/>
                  <a:p>
                    <a:fld id="{C44E598F-F3F9-4FC1-8868-C125CD11DB5F}" type="CATEGORYNAME">
                      <a:rPr lang="fa-IR"/>
                      <a:pPr/>
                      <a:t>[CATEGORY NAME]</a:t>
                    </a:fld>
                    <a:endParaRPr lang="fa-IR"/>
                  </a:p>
                  <a:p>
                    <a:r>
                      <a:rPr lang="fa-IR"/>
                      <a:t>49.9%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8722763450098071"/>
                  <c:y val="-0.14356688429732792"/>
                </c:manualLayout>
              </c:layout>
              <c:tx>
                <c:rich>
                  <a:bodyPr/>
                  <a:lstStyle/>
                  <a:p>
                    <a:fld id="{C5FC959A-36B8-41E2-B949-D0A8966470D3}" type="CATEGORYNAME">
                      <a:rPr lang="fa-IR"/>
                      <a:pPr/>
                      <a:t>[CATEGORY NAME]</a:t>
                    </a:fld>
                    <a:endParaRPr lang="fa-IR"/>
                  </a:p>
                  <a:p>
                    <a:r>
                      <a:rPr lang="fa-IR"/>
                      <a:t>35.4%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680958324553016"/>
                  <c:y val="5.9965655353063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defRPr>
                    </a:pPr>
                    <a:fld id="{E550220C-9C3E-431D-A0A4-8EDC9EFD3BEF}" type="CATEGORYNAME">
                      <a:rPr lang="fa-IR" sz="1100"/>
                      <a:pPr>
                        <a:defRPr sz="1100">
                          <a:cs typeface="B Titr" panose="00000700000000000000" pitchFamily="2" charset="-78"/>
                        </a:defRPr>
                      </a:pPr>
                      <a:t>[CATEGORY NAME]</a:t>
                    </a:fld>
                    <a:r>
                      <a:rPr lang="fa-IR" sz="1100" baseline="0"/>
                      <a:t>
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B Titr" panose="00000700000000000000" pitchFamily="2" charset="-78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5767461342409894E-2"/>
                  <c:y val="7.51448184346849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B Titr" panose="00000700000000000000" pitchFamily="2" charset="-78"/>
                      </a:defRPr>
                    </a:pPr>
                    <a:fld id="{8AC41759-2517-4A8A-9FE9-3ED2997416F8}" type="CATEGORYNAME">
                      <a:rPr lang="fa-IR" sz="1100"/>
                      <a:pPr>
                        <a:defRPr sz="1100">
                          <a:cs typeface="B Titr" panose="00000700000000000000" pitchFamily="2" charset="-78"/>
                        </a:defRPr>
                      </a:pPr>
                      <a:t>[CATEGORY NAME]</a:t>
                    </a:fld>
                    <a:r>
                      <a:rPr lang="fa-IR" sz="1100" baseline="0"/>
                      <a:t>
4.7%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B Titr" panose="00000700000000000000" pitchFamily="2" charset="-78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B Titr" panose="00000700000000000000" pitchFamily="2" charset="-78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'[نیروهای کادر پرستاری سال98.xlsx]Sheet1'!$AL$2:$AL$6</c:f>
              <c:strCache>
                <c:ptCount val="5"/>
                <c:pt idx="0">
                  <c:v>رسمی و پیمانی</c:v>
                </c:pt>
                <c:pt idx="1">
                  <c:v>طرحی</c:v>
                </c:pt>
                <c:pt idx="2">
                  <c:v>تبصره 3</c:v>
                </c:pt>
                <c:pt idx="3">
                  <c:v>تبصره4</c:v>
                </c:pt>
                <c:pt idx="4">
                  <c:v>شرکتی</c:v>
                </c:pt>
              </c:strCache>
            </c:strRef>
          </c:cat>
          <c:val>
            <c:numRef>
              <c:f>'[نیروهای کادر پرستاری سال98.xlsx]Sheet1'!$AM$2:$AM$6</c:f>
              <c:numCache>
                <c:formatCode>0.0%</c:formatCode>
                <c:ptCount val="5"/>
                <c:pt idx="0">
                  <c:v>0.49868766404199477</c:v>
                </c:pt>
                <c:pt idx="1">
                  <c:v>0.3543307086614173</c:v>
                </c:pt>
                <c:pt idx="2">
                  <c:v>9.9737532808398949E-2</c:v>
                </c:pt>
                <c:pt idx="3">
                  <c:v>0</c:v>
                </c:pt>
                <c:pt idx="4">
                  <c:v>4.7244094488188976E-2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1">
              <a:defRPr sz="1600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fa-IR" sz="1400" b="1" i="0" baseline="0" dirty="0">
                <a:solidFill>
                  <a:schemeClr val="tx1"/>
                </a:solidFill>
                <a:effectLst/>
              </a:rPr>
              <a:t>نمودار مقایسه ای وضعیت نیروهای پرستاری بیمارستان مطهری براساس نوع </a:t>
            </a:r>
            <a:r>
              <a:rPr lang="fa-IR" sz="14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استخدام در شش ماهه اول سال 1398</a:t>
            </a:r>
          </a:p>
        </c:rich>
      </c:tx>
      <c:layout>
        <c:manualLayout>
          <c:xMode val="edge"/>
          <c:yMode val="edge"/>
          <c:x val="0.127340236117082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1">
            <a:defRPr sz="1600" b="1" i="0" u="none" strike="noStrike" kern="1200" baseline="0">
              <a:solidFill>
                <a:srgbClr val="44546A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37677721511726"/>
          <c:y val="0.30532745674414397"/>
          <c:w val="0.80116387252772814"/>
          <c:h val="0.65198062307845484"/>
        </c:manualLayout>
      </c:layout>
      <c:pie3DChart>
        <c:varyColors val="1"/>
        <c:ser>
          <c:idx val="0"/>
          <c:order val="0"/>
          <c:tx>
            <c:strRef>
              <c:f>'[نیروهای کادر پرستاری سال98.xlsx]Sheet1'!$AR$1</c:f>
              <c:strCache>
                <c:ptCount val="1"/>
                <c:pt idx="0">
                  <c:v>درصد مطهری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0.16458615550186051"/>
                  <c:y val="-0.13548719515299629"/>
                </c:manualLayout>
              </c:layout>
              <c:tx>
                <c:rich>
                  <a:bodyPr/>
                  <a:lstStyle/>
                  <a:p>
                    <a:fld id="{069BF6CA-9E79-484D-A6B7-C3745A9D040C}" type="CATEGORYNAME">
                      <a:rPr lang="fa-IR"/>
                      <a:pPr/>
                      <a:t>[CATEGORY NAME]</a:t>
                    </a:fld>
                    <a:r>
                      <a:rPr lang="fa-IR" baseline="0"/>
                      <a:t> </a:t>
                    </a:r>
                    <a:fld id="{AC30D6CD-099F-43C0-8720-25E2CE949673}" type="VALUE">
                      <a:rPr lang="fa-IR" baseline="0"/>
                      <a:pPr/>
                      <a:t>[VALUE]</a:t>
                    </a:fld>
                    <a:endParaRPr lang="fa-IR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2669372744526014"/>
                  <c:y val="-0.12347538312713202"/>
                </c:manualLayout>
              </c:layout>
              <c:tx>
                <c:rich>
                  <a:bodyPr/>
                  <a:lstStyle/>
                  <a:p>
                    <a:fld id="{8B2E37BF-FCFC-45CA-B613-5733DCEA8446}" type="CATEGORYNAME">
                      <a:rPr lang="fa-IR"/>
                      <a:pPr/>
                      <a:t>[CATEGORY NAME]</a:t>
                    </a:fld>
                    <a:endParaRPr lang="fa-IR" baseline="0"/>
                  </a:p>
                  <a:p>
                    <a:r>
                      <a:rPr lang="fa-IR" baseline="0"/>
                      <a:t> </a:t>
                    </a:r>
                    <a:fld id="{F6538776-D6FD-403E-87CE-1749F5054C67}" type="VALUE">
                      <a:rPr lang="fa-IR" baseline="0"/>
                      <a:pPr/>
                      <a:t>[VALUE]</a:t>
                    </a:fld>
                    <a:endParaRPr lang="fa-IR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3B57592-13F1-4EEE-9269-9F4162EEDABF}" type="CATEGORYNAME">
                      <a:rPr lang="fa-IR"/>
                      <a:pPr/>
                      <a:t>[CATEGORY NAME]</a:t>
                    </a:fld>
                    <a:r>
                      <a:rPr lang="fa-IR" baseline="0"/>
                      <a:t> </a:t>
                    </a:r>
                  </a:p>
                  <a:p>
                    <a:fld id="{2733EBCA-9F10-4479-AD63-ED4DF448D277}" type="VALUE">
                      <a:rPr lang="fa-IR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3944172300151713E-3"/>
                  <c:y val="2.2004989562649561E-3"/>
                </c:manualLayout>
              </c:layout>
              <c:tx>
                <c:rich>
                  <a:bodyPr/>
                  <a:lstStyle/>
                  <a:p>
                    <a:fld id="{D6413D0A-B8F7-4938-9847-335F0887E9FF}" type="CATEGORYNAME">
                      <a:rPr lang="fa-IR"/>
                      <a:pPr/>
                      <a:t>[CATEGORY NAME]</a:t>
                    </a:fld>
                    <a:endParaRPr lang="fa-IR" baseline="0"/>
                  </a:p>
                  <a:p>
                    <a:r>
                      <a:rPr lang="fa-IR" baseline="0"/>
                      <a:t> </a:t>
                    </a:r>
                    <a:fld id="{55A494DA-7508-437D-B04A-8D722E0BC6CE}" type="VALUE">
                      <a:rPr lang="fa-IR" baseline="0"/>
                      <a:pPr/>
                      <a:t>[VALUE]</a:t>
                    </a:fld>
                    <a:endParaRPr lang="fa-IR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B Titr" panose="000007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'[نیروهای کادر پرستاری سال98.xlsx]Sheet1'!$AQ$2:$AQ$6</c:f>
              <c:strCache>
                <c:ptCount val="5"/>
                <c:pt idx="0">
                  <c:v>رسمی و پیمانی</c:v>
                </c:pt>
                <c:pt idx="1">
                  <c:v>طرحی</c:v>
                </c:pt>
                <c:pt idx="2">
                  <c:v>تبصره 3</c:v>
                </c:pt>
                <c:pt idx="3">
                  <c:v>تبصره4</c:v>
                </c:pt>
                <c:pt idx="4">
                  <c:v>شرکتی</c:v>
                </c:pt>
              </c:strCache>
            </c:strRef>
          </c:cat>
          <c:val>
            <c:numRef>
              <c:f>'[نیروهای کادر پرستاری سال98.xlsx]Sheet1'!$AR$2:$AR$6</c:f>
              <c:numCache>
                <c:formatCode>0.0%</c:formatCode>
                <c:ptCount val="5"/>
                <c:pt idx="0">
                  <c:v>0.59624413145539901</c:v>
                </c:pt>
                <c:pt idx="1">
                  <c:v>0.24882629107981222</c:v>
                </c:pt>
                <c:pt idx="2">
                  <c:v>0.14553990610328638</c:v>
                </c:pt>
                <c:pt idx="3">
                  <c:v>0</c:v>
                </c:pt>
                <c:pt idx="4">
                  <c:v>9.3896713615023476E-3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C19AF-F5CD-4E2C-8282-C65C740C632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706E4-A7F6-43A2-A03C-D07ED6033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71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7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1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4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2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1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3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7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DA42-4E56-4876-A195-D97BD9B13320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3CD5D-4698-4F32-BD22-5212B7715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95" y="-1"/>
            <a:ext cx="9365454" cy="702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5545" y="82492"/>
            <a:ext cx="5155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آموزشی توانمند سازی متقاضیان طرح نیروی 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انسانی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11467"/>
              </p:ext>
            </p:extLst>
          </p:nvPr>
        </p:nvGraphicFramePr>
        <p:xfrm>
          <a:off x="796904" y="451824"/>
          <a:ext cx="10906663" cy="5606491"/>
        </p:xfrm>
        <a:graphic>
          <a:graphicData uri="http://schemas.openxmlformats.org/drawingml/2006/table">
            <a:tbl>
              <a:tblPr rtl="1" firstRow="1" firstCol="1" bandRow="1">
                <a:tableStyleId>{793D81CF-94F2-401A-BA57-92F5A7B2D0C5}</a:tableStyleId>
              </a:tblPr>
              <a:tblGrid>
                <a:gridCol w="732686"/>
                <a:gridCol w="5205372"/>
                <a:gridCol w="4011203"/>
                <a:gridCol w="957402"/>
              </a:tblGrid>
              <a:tr h="33698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ردیف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عنوان فعالیت ها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مسئولین پیگیری و اجراء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تاریخ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34863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تهیه نسخه اولیه دستورالعمل پروسیجرهای شایع </a:t>
                      </a: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پرستاری </a:t>
                      </a: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( 30 مورد)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و پای برجای ، آقای منتصری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98/6/12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3709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تهیه نسخه نهایی دستورالعمل پروسیجرهای شایع پرستاری </a:t>
                      </a: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( </a:t>
                      </a: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30 مورد)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دفتر پرستاری معاونت درمان و خانم ها رحیمی–صادقی–باقری(سوپروایزورهای محترم آموزشی بیمارستان ها ) ، خانم پرجگر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98/6/26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24730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طراحی چک لیست های ارزیابی عملکرد پرستاری براساس دستورالعمل های طراحی شده فوق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، پای برجای ، آقای منتصری، خانم پرجگر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98/7/20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24730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بارگذاری در سامانه معاونت درمان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، پای برجای ، آقای منتصری، کارشناس </a:t>
                      </a:r>
                      <a:r>
                        <a:rPr lang="en-US" sz="1400">
                          <a:effectLst/>
                          <a:cs typeface="B Mitra" panose="00000400000000000000" pitchFamily="2" charset="-78"/>
                        </a:rPr>
                        <a:t>IT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98/7/9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49461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بازنگری و تهیه محتوای آموزشی تئوری بصورت جزوه (گزارش نویسی ، ،راند پرستاری ، دستورات دارویی ، تجویز داروها و سرم ها ، چک دخول و خروج مایعات ، آزمایشات بالینی ، احیاء قلبی ریوی و ...)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، پای برجای ، آقای منتصری ،خانم ها رحیمی–صادقی–باقری(سوپروایزورهای محترم آموزشی بیمارستان ها ) ، خانم پرجگر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98/7/29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37095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طراحی کارگاه های آموزشی (الکتروشوک، احیاء قلبی ریوی ، ساکشن داخل تراشه ، فولی گذاری ) و تهیه محتوای کارگاه متناسب با گروه هدف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،پای برجای ، آقای منتصری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98/8/7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24730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بازنگری و طراحی آزمون تئوری قبل از شروع طرح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،پای برجای ، آقای منتصری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98/8/14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24730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طراحی آزمون عملی (آسکی ) قبل از شروع طرح (الکتروشوک، احیاء قلبی ریوی ، ساکشن داخل تراشه ، فولی گذاری 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،پای برجای ، آقای منتصری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98/8/21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49461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بازنگری برنامه آموزشی عمومی بیمارستان ها (عمومی ، اخلاقی ، اداری 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،پای برجای ، آقای منتصری خانم ها رحیمی–صادقی–باقر ( سوپروایزورهای محترم آموزشی بیمارستان ها 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98/8/28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49461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بازنگری برنامه آموزشی تخصصی در بیمارستان ها (متناسب با بخش های درمانی 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، پای برجای ، آقای منتصری خانم ها رحیمی–صادقی–باقری(سوپروایزورهای محترم آموزشی بیمارستان ها )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98/9/12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  <a:tr h="49461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>
                          <a:effectLst/>
                          <a:cs typeface="B Mitra" panose="00000400000000000000" pitchFamily="2" charset="-78"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بازنگری آزمون های نهایی در بیمارستا نهای عمومی و تخصصی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effectLst/>
                          <a:cs typeface="B Mitra" panose="00000400000000000000" pitchFamily="2" charset="-78"/>
                        </a:rPr>
                        <a:t>دفتر پرستاری معاونت درمان خانم ها چرخ انداز ،پای برجای ، آقای منتصری خانم ها رحیمی–صادقی–باقری(سوپروایزورهای محترم آموزشی بیمارستان ها 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effectLst/>
                          <a:cs typeface="B Mitra" panose="00000400000000000000" pitchFamily="2" charset="-78"/>
                        </a:rPr>
                        <a:t>98/9/19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45988" marR="45988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45754" y="6177021"/>
            <a:ext cx="10388906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fa-IR" sz="1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لازم به ذکر است این برنامه در مرحله تدوین نهایی بوده و  مراحل بعدی </a:t>
            </a:r>
            <a:r>
              <a:rPr lang="fa-IR" sz="14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اجرا و ارزشیابی برنامه (بررسی میزان دستیابی به اهداف ) خواهد بود 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4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5956" y="290831"/>
            <a:ext cx="9395950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ارتقاء برنامه آموزش به بیمار</a:t>
            </a:r>
            <a:endParaRPr lang="en-US" sz="2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200000"/>
              </a:lnSpc>
              <a:spcAft>
                <a:spcPts val="1000"/>
              </a:spcAft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ارتقاء برنامه آموزش به بیمار در مرحله دوم می باشد که برنامه اجرایی در گام های نخست به شرح ذیل طراحی گردید: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اجرای کارگاه 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آموزش </a:t>
            </a: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به بیمار 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(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آذرماه 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800100" lvl="1" indent="-342900" algn="just" rtl="1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سخنران: آقای عبدی و خانم پرنیان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rtl="1">
              <a:lnSpc>
                <a:spcPct val="200000"/>
              </a:lnSpc>
              <a:buFont typeface="Symbol" panose="05050102010706020507" pitchFamily="18" charset="2"/>
              <a:buChar char=""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گروه هدف : کلیه پرستاران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200000"/>
              </a:lnSpc>
              <a:spcAft>
                <a:spcPts val="10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2890" y="360907"/>
            <a:ext cx="9472343" cy="5922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r>
              <a:rPr lang="fa-IR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</a:t>
            </a:r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آموزش و توانمند سازی کلیه پرسنل</a:t>
            </a:r>
            <a:endParaRPr lang="en-US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آموزش و توانمند سازی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پرسنل پرستاری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(سه ماهه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سوم )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اجرای کارگاه توانمند سازی مدیران  پرستاری ( 7 مهرماه )  . سخنران  : منتصری </a:t>
            </a:r>
          </a:p>
          <a:p>
            <a:pPr lvl="0" algn="just" rtl="1">
              <a:lnSpc>
                <a:spcPct val="150000"/>
              </a:lnSpc>
              <a:spcAft>
                <a:spcPts val="0"/>
              </a:spcAft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گروه هدف : سوپروایزرها و سرپرستاران </a:t>
            </a: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اجرای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کارگاه آموزشی منشور اخلاقی پرستاران و حقوق بیماران در سال 1398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(17 مهرماه)</a:t>
            </a:r>
            <a:endParaRPr lang="fa-I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سخنران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: آقای دکتر اسلامی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–آقای تفویضی</a:t>
            </a:r>
            <a:endParaRPr lang="fa-I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گروه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هدف : کلیه پرستاران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دوره آموزشی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ارزیابی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اولیه بیماران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بستری( 24 مهرماه ) . سخنران  : آقای رنجبر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</a:t>
            </a:r>
            <a:endParaRPr lang="fa-IR" sz="2000" dirty="0" smtClean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lvl="0" algn="just" rtl="1">
              <a:lnSpc>
                <a:spcPct val="150000"/>
              </a:lnSpc>
              <a:spcAft>
                <a:spcPts val="0"/>
              </a:spcAft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گروه هدف : سوپروایزر ها </a:t>
            </a: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کارگاه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آموزشی مهارت های پرستاری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الکتروشوک  ( آبان )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سخنران : خانم فروزان ، خانم میرزایی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گروه هدف : کلیه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پرستاران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5382" y="474672"/>
            <a:ext cx="10515600" cy="587853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B Yagut" panose="00000400000000000000" pitchFamily="2" charset="-78"/>
              </a:rPr>
              <a:t>ادامه </a:t>
            </a:r>
            <a:endParaRPr lang="en-US" sz="2800" b="1" dirty="0">
              <a:solidFill>
                <a:srgbClr val="0070C0"/>
              </a:solidFill>
              <a:latin typeface="+mn-lt"/>
              <a:ea typeface="Calibri" panose="020F0502020204030204" pitchFamily="34" charset="0"/>
              <a:cs typeface="B Yagu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1860" y="1252419"/>
            <a:ext cx="10515600" cy="4698722"/>
          </a:xfrm>
        </p:spPr>
        <p:txBody>
          <a:bodyPr wrap="square">
            <a:spAutoFit/>
          </a:bodyPr>
          <a:lstStyle/>
          <a:p>
            <a:pPr marL="114300" indent="-342900" algn="just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دوره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آموزشی بحران و بلایا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( آبان )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.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سخنران : آقای خسروی </a:t>
            </a:r>
          </a:p>
          <a:p>
            <a:pPr marL="0" indent="0" algn="just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گروه هدف : کلیه پرستاران</a:t>
            </a:r>
          </a:p>
          <a:p>
            <a:pPr marL="114300" indent="-342900" algn="just" rtl="1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دوره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آموزشی کاربا دستگاههای پزشکی و محافظت آنها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(آبان ) .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سخنران مهندس علی مدد </a:t>
            </a:r>
            <a:endParaRPr lang="fa-IR" sz="2000" dirty="0" smtClean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0" indent="0" algn="just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گروه هدف : کلیه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پرستاران</a:t>
            </a:r>
          </a:p>
          <a:p>
            <a:pPr marL="0" indent="0" algn="just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fa-IR" sz="2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لازم </a:t>
            </a:r>
            <a:r>
              <a:rPr lang="fa-IR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به ذکر است پس از اجرای برنامه آموزشی توانمندسازی متقاضیان طرح  نیروی انسانی ، با استفاده از تجربیات کسب شده ، مراحل بعدی برنامه آموزش به بیمار و برنامه توانمندسازی کلیه پرسنل طراحی خواهد شد.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1">
              <a:lnSpc>
                <a:spcPct val="150000"/>
              </a:lnSpc>
              <a:spcAft>
                <a:spcPts val="100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9401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66940" y="326527"/>
            <a:ext cx="9144000" cy="1190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ب: تدوین برنامه نظارتی </a:t>
            </a:r>
            <a:r>
              <a:rPr lang="fa-I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، ارتقاء کیفیت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نظارتی دفتر پرستاری از مراکز آموزشی و درمانی تحت پوشش نیز به شرح ذیل تدوین گردیده است :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080941"/>
              </p:ext>
            </p:extLst>
          </p:nvPr>
        </p:nvGraphicFramePr>
        <p:xfrm>
          <a:off x="3584611" y="1821992"/>
          <a:ext cx="5434073" cy="266546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36643"/>
                <a:gridCol w="1497431"/>
                <a:gridCol w="2499999"/>
              </a:tblGrid>
              <a:tr h="457184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Mitra" panose="00000400000000000000" pitchFamily="2" charset="-78"/>
                        </a:rPr>
                        <a:t>شهریور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98/6/2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بیمارستان خاتم </a:t>
                      </a: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الانبیاء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687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شهریور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25/6/98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بیمارستان پیمانیه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Mitra" panose="00000400000000000000" pitchFamily="2" charset="-78"/>
                        </a:rPr>
                        <a:t>مهر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98/7/3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بیمارستان شهید</a:t>
                      </a:r>
                      <a:r>
                        <a:rPr lang="fa-IR" sz="1800" b="1" baseline="0" dirty="0" smtClean="0">
                          <a:solidFill>
                            <a:schemeClr val="tx1"/>
                          </a:solidFill>
                          <a:effectLst/>
                          <a:cs typeface="B Mitra" panose="00000400000000000000" pitchFamily="2" charset="-78"/>
                        </a:rPr>
                        <a:t> مطهری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Mitra" panose="00000400000000000000" pitchFamily="2" charset="-78"/>
                        </a:rPr>
                        <a:t>آبان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98/8/11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98/8/25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Mitra" panose="00000400000000000000" pitchFamily="2" charset="-78"/>
                        </a:rPr>
                        <a:t>آذر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98/9/2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98/9/16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Mitra" panose="00000400000000000000" pitchFamily="2" charset="-78"/>
                        </a:rPr>
                        <a:t>دی 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98/10/7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98/10/21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Mitra" panose="00000400000000000000" pitchFamily="2" charset="-78"/>
                        </a:rPr>
                        <a:t>بهمن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98/11/12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98/11/26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  <a:cs typeface="B Mitra" panose="00000400000000000000" pitchFamily="2" charset="-78"/>
                        </a:rPr>
                        <a:t>اسفند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98/12/3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98/12/10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66940" y="4530468"/>
            <a:ext cx="924315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algn="just" rtl="1">
              <a:lnSpc>
                <a:spcPct val="115000"/>
              </a:lnSpc>
              <a:spcAft>
                <a:spcPts val="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تیم نظارتی 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algn="just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خانم ها چرخ انداز- پای برجای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–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سامانی  آقایان : قیومی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–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منتصری ( سوپروایزور ها و مسئول بخش ها نیز باتوجه به نوع پایش به کارگیری می شوند )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900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8614"/>
            <a:ext cx="10515600" cy="791571"/>
          </a:xfrm>
        </p:spPr>
        <p:txBody>
          <a:bodyPr>
            <a:noAutofit/>
          </a:bodyPr>
          <a:lstStyle/>
          <a:p>
            <a:pPr marL="285750" lvl="0" indent="-28575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          ج </a:t>
            </a: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: برنامه </a:t>
            </a:r>
            <a:r>
              <a:rPr lang="fa-IR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اعتبار بخشی </a:t>
            </a: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کنترل عفونت  </a:t>
            </a:r>
            <a:b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</a:br>
            <a:endParaRPr lang="fa-IR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5469"/>
            <a:ext cx="10230134" cy="5071494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Yagut" pitchFamily="2" charset="-78"/>
              </a:rPr>
              <a:t>1. بازخوانی </a:t>
            </a:r>
            <a:r>
              <a:rPr lang="fa-IR" dirty="0">
                <a:cs typeface="B Yagut" pitchFamily="2" charset="-78"/>
              </a:rPr>
              <a:t>دستورالعمل استانداردهای اعتباربخشی کنترل عفونت</a:t>
            </a:r>
          </a:p>
          <a:p>
            <a:pPr marL="0" indent="0" algn="r" rtl="1">
              <a:buNone/>
            </a:pPr>
            <a:r>
              <a:rPr lang="fa-IR" dirty="0" smtClean="0">
                <a:cs typeface="B Yagut" pitchFamily="2" charset="-78"/>
              </a:rPr>
              <a:t>2. پیگیری </a:t>
            </a:r>
            <a:r>
              <a:rPr lang="fa-IR" dirty="0">
                <a:cs typeface="B Yagut" pitchFamily="2" charset="-78"/>
              </a:rPr>
              <a:t>دستورالعمل های تکمیلی</a:t>
            </a:r>
          </a:p>
          <a:p>
            <a:pPr marL="0" indent="0" algn="r" rtl="1">
              <a:buNone/>
            </a:pPr>
            <a:r>
              <a:rPr lang="fa-IR" dirty="0" smtClean="0">
                <a:cs typeface="B Yagut" pitchFamily="2" charset="-78"/>
              </a:rPr>
              <a:t>3. پیگیری ، </a:t>
            </a:r>
            <a:r>
              <a:rPr lang="fa-IR" dirty="0">
                <a:cs typeface="B Yagut" pitchFamily="2" charset="-78"/>
              </a:rPr>
              <a:t>تهیه </a:t>
            </a:r>
            <a:r>
              <a:rPr lang="fa-IR" dirty="0" smtClean="0">
                <a:cs typeface="B Yagut" pitchFamily="2" charset="-78"/>
              </a:rPr>
              <a:t>وتدوین </a:t>
            </a:r>
            <a:r>
              <a:rPr lang="fa-IR" dirty="0">
                <a:cs typeface="B Yagut" pitchFamily="2" charset="-78"/>
              </a:rPr>
              <a:t>ابزار ارزیابی و چک لیست های مورد </a:t>
            </a:r>
            <a:r>
              <a:rPr lang="fa-IR" dirty="0" smtClean="0">
                <a:cs typeface="B Yagut" pitchFamily="2" charset="-78"/>
              </a:rPr>
              <a:t>نیاز</a:t>
            </a:r>
          </a:p>
          <a:p>
            <a:pPr marL="0" indent="0" algn="r" rtl="1">
              <a:buNone/>
            </a:pPr>
            <a:r>
              <a:rPr lang="fa-IR" dirty="0" smtClean="0">
                <a:cs typeface="B Yagut" pitchFamily="2" charset="-78"/>
              </a:rPr>
              <a:t>4. پیگیری </a:t>
            </a:r>
            <a:r>
              <a:rPr lang="fa-IR" dirty="0">
                <a:cs typeface="B Yagut" pitchFamily="2" charset="-78"/>
              </a:rPr>
              <a:t>تعیین وضعیت موجود در خصوص داشته ها و نداشته ها </a:t>
            </a:r>
            <a:endParaRPr lang="fa-IR" dirty="0" smtClean="0">
              <a:cs typeface="B Yagut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Yagut" pitchFamily="2" charset="-78"/>
              </a:rPr>
              <a:t>5. تعیین </a:t>
            </a:r>
            <a:r>
              <a:rPr lang="fa-IR" dirty="0">
                <a:cs typeface="B Yagut" pitchFamily="2" charset="-78"/>
              </a:rPr>
              <a:t>زمانبندی پایش کلیه برنامه های در دست اقدام کنترل عفونت ، اجرای </a:t>
            </a:r>
            <a:r>
              <a:rPr lang="fa-IR" dirty="0" smtClean="0">
                <a:cs typeface="B Yagut" pitchFamily="2" charset="-78"/>
              </a:rPr>
              <a:t>برنامه پایش و </a:t>
            </a:r>
            <a:r>
              <a:rPr lang="fa-IR" dirty="0">
                <a:cs typeface="B Yagut" pitchFamily="2" charset="-78"/>
              </a:rPr>
              <a:t>باز خورد </a:t>
            </a:r>
            <a:r>
              <a:rPr lang="fa-IR" dirty="0" smtClean="0">
                <a:cs typeface="B Yagut" pitchFamily="2" charset="-78"/>
              </a:rPr>
              <a:t> .</a:t>
            </a:r>
          </a:p>
          <a:p>
            <a:pPr marL="514350" indent="-514350" algn="r" rtl="1">
              <a:buAutoNum type="arabicPeriod" startAt="4"/>
            </a:pPr>
            <a:endParaRPr lang="fa-IR" dirty="0">
              <a:cs typeface="B Yagut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Yagut" pitchFamily="2" charset="-78"/>
              </a:rPr>
              <a:t>پیشنهاد :  تعیین ( ابلاغ ) فوکال </a:t>
            </a:r>
            <a:r>
              <a:rPr lang="fa-IR" dirty="0">
                <a:cs typeface="B Yagut" pitchFamily="2" charset="-78"/>
              </a:rPr>
              <a:t>پوینت برنامه اعتبار بخشی کنترل عفونت در سطح دانشگاه </a:t>
            </a:r>
            <a:r>
              <a:rPr lang="fa-IR" dirty="0" smtClean="0">
                <a:cs typeface="B Yagut" pitchFamily="2" charset="-78"/>
              </a:rPr>
              <a:t>.</a:t>
            </a:r>
            <a:endParaRPr lang="en-US" dirty="0">
              <a:cs typeface="B Yagut" pitchFamily="2" charset="-78"/>
            </a:endParaRPr>
          </a:p>
          <a:p>
            <a:pPr marL="0" indent="0" algn="r" rtl="1">
              <a:buNone/>
            </a:pPr>
            <a:endParaRPr lang="fa-IR" dirty="0">
              <a:cs typeface="B Yagut" pitchFamily="2" charset="-78"/>
            </a:endParaRPr>
          </a:p>
          <a:p>
            <a:pPr algn="l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18111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31345" y="359577"/>
            <a:ext cx="9144000" cy="682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های آینده :</a:t>
            </a: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اجرای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جانشین پروری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مدیران پرستاری </a:t>
            </a: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توانمند سازی پرسنل  پرستاری  بیمارستان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سید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الشهداء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endParaRPr lang="fa-IR" sz="2000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457200" indent="-457200" algn="just" rt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fa-IR" sz="32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پیشنهادات :</a:t>
            </a:r>
            <a:endParaRPr lang="fa-IR" sz="2000" dirty="0" smtClean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ساماندهی سامانه طرح (سطح علمی ضعیف ، مشکلات روحی روانی قبل از ورود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به سیستم)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. </a:t>
            </a: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تعیین پزشک متخصص عفونی جهت فوکال پوینت کنترل عفونت دانشگاه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تقویت  مدیریت و سیاستگذاری خدمات پرستاری  بصورت متمرکز (اردوهای جهادی ، مانور بحران و ...  ) . </a:t>
            </a: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اختصاص  یک مبلغ  سرانه  ثابت ( ماهانه )  .</a:t>
            </a: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اختصاص  یک بودجه ثابت جهت آموزش های  ضروری  توسط  اساتید خارج از دانشگاه 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fa-IR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43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95" y="1164613"/>
            <a:ext cx="10515600" cy="4351338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fa-IR" sz="1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B Titr" panose="00000700000000000000" pitchFamily="2" charset="-78"/>
              </a:rPr>
              <a:t>با تشکر از همراهی شما</a:t>
            </a:r>
            <a:endParaRPr lang="en-US" sz="16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038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354" y="2235714"/>
            <a:ext cx="10115914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a-IR" sz="8000" dirty="0" smtClean="0">
                <a:solidFill>
                  <a:srgbClr val="0070C0"/>
                </a:solidFill>
                <a:cs typeface="B Titr" panose="00000700000000000000" pitchFamily="2" charset="-78"/>
              </a:rPr>
              <a:t/>
            </a:r>
            <a:br>
              <a:rPr lang="fa-IR" sz="8000" dirty="0" smtClean="0">
                <a:solidFill>
                  <a:srgbClr val="0070C0"/>
                </a:solidFill>
                <a:cs typeface="B Titr" panose="00000700000000000000" pitchFamily="2" charset="-78"/>
              </a:rPr>
            </a:br>
            <a:r>
              <a:rPr lang="fa-IR" sz="8000" dirty="0" smtClean="0">
                <a:solidFill>
                  <a:srgbClr val="0070C0"/>
                </a:solidFill>
                <a:cs typeface="B Titr" panose="00000700000000000000" pitchFamily="2" charset="-78"/>
              </a:rPr>
              <a:t>دفتر خدمات پرستاری  دانشگاه علوم پزشکی جهرم </a:t>
            </a:r>
            <a:endParaRPr lang="en-US" sz="8000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67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88125" y="392628"/>
            <a:ext cx="9144000" cy="993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800" b="1" dirty="0" smtClean="0">
                <a:solidFill>
                  <a:srgbClr val="0070C0"/>
                </a:solidFill>
                <a:ea typeface="Calibri" panose="020F0502020204030204" pitchFamily="34" charset="0"/>
                <a:cs typeface="B Yagut" panose="00000400000000000000" pitchFamily="2" charset="-78"/>
              </a:rPr>
              <a:t>آمار نیرو های انسانی تحت پوشش </a:t>
            </a:r>
            <a:endParaRPr lang="en-US" sz="2400" dirty="0">
              <a:solidFill>
                <a:srgbClr val="0070C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22076"/>
              </p:ext>
            </p:extLst>
          </p:nvPr>
        </p:nvGraphicFramePr>
        <p:xfrm>
          <a:off x="1388127" y="1019253"/>
          <a:ext cx="9393604" cy="5613558"/>
        </p:xfrm>
        <a:graphic>
          <a:graphicData uri="http://schemas.openxmlformats.org/drawingml/2006/table">
            <a:tbl>
              <a:tblPr rtl="1"/>
              <a:tblGrid>
                <a:gridCol w="2662321"/>
                <a:gridCol w="1619349"/>
                <a:gridCol w="1701691"/>
                <a:gridCol w="1701691"/>
                <a:gridCol w="1708552"/>
              </a:tblGrid>
              <a:tr h="808244">
                <a:tc gridSpan="5">
                  <a:txBody>
                    <a:bodyPr/>
                    <a:lstStyle/>
                    <a:p>
                      <a:pPr algn="ctr" rtl="1" fontAlgn="ctr"/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7984" marR="7984" marT="7984" marB="0" anchor="ctr"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076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500" b="1" i="0" u="none" strike="noStrike">
                          <a:solidFill>
                            <a:srgbClr val="FFFFFF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نوع استخدام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300" b="1" i="0" u="none" strike="noStrike">
                          <a:solidFill>
                            <a:srgbClr val="FFFFFF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پیمانیه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300" b="1" i="0" u="none" strike="noStrike">
                          <a:solidFill>
                            <a:srgbClr val="FFFFFF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مطهری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300" b="1" i="0" u="none" strike="noStrike">
                          <a:solidFill>
                            <a:srgbClr val="FFFFFF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خاتم الانبیا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300" b="1" i="0" u="none" strike="noStrike">
                          <a:solidFill>
                            <a:srgbClr val="FFFFFF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جمع کل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91A7"/>
                    </a:solidFill>
                  </a:tcPr>
                </a:tc>
              </a:tr>
              <a:tr h="60200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رسمی و پیمانی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190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49/9%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127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59/6%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29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44/6%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346</a:t>
                      </a:r>
                    </a:p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52/5%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54374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5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طرحی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135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35/4%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53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24/9%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23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35/4%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211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32/3%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59787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5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تبصره 3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38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10/0%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31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14/6%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7/7%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74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11/2%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53751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5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تبصره4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0/0%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0/0%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0/0%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</a:t>
                      </a:r>
                    </a:p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0%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62967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5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شرکتی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18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4/7%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0/9%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8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0/0%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28</a:t>
                      </a:r>
                    </a:p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4%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</a:tr>
              <a:tr h="54374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500" b="1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جمع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381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100/0%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213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100/0%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65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100/0%</a:t>
                      </a: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659</a:t>
                      </a:r>
                      <a:endParaRPr lang="fa-I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  <a:p>
                      <a:pPr algn="ctr" rtl="1" fontAlgn="ctr"/>
                      <a:r>
                        <a:rPr lang="fa-I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100%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7984" marR="7984" marT="798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2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274777"/>
              </p:ext>
            </p:extLst>
          </p:nvPr>
        </p:nvGraphicFramePr>
        <p:xfrm>
          <a:off x="1487606" y="1"/>
          <a:ext cx="8785283" cy="3684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681862"/>
              </p:ext>
            </p:extLst>
          </p:nvPr>
        </p:nvGraphicFramePr>
        <p:xfrm>
          <a:off x="504968" y="3923110"/>
          <a:ext cx="5506283" cy="293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207758"/>
              </p:ext>
            </p:extLst>
          </p:nvPr>
        </p:nvGraphicFramePr>
        <p:xfrm>
          <a:off x="5950423" y="3849679"/>
          <a:ext cx="6241577" cy="3008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0226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808977" y="1069081"/>
            <a:ext cx="1171093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ریزی  در زمینه های ارتقاء و بهبود مستمر فعالیت های ارائه خدمات</a:t>
            </a:r>
          </a:p>
          <a:p>
            <a:pPr marL="800100" lvl="1" indent="-34290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نظارت های هدفمند در جهت ارتقاء کیفیت </a:t>
            </a:r>
          </a:p>
          <a:p>
            <a:pPr marL="800100" lvl="1" indent="-34290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آموزش گروه پرستاری (تامین نیاز های آموزشی )</a:t>
            </a:r>
          </a:p>
          <a:p>
            <a:pPr marL="800100" lvl="1" indent="-34290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رهبری و هدایت واحد های ذیربط</a:t>
            </a:r>
          </a:p>
          <a:p>
            <a:pPr marL="800100" lvl="1" indent="-34290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تشکیل جلسات همسویی بین واحد ها </a:t>
            </a:r>
          </a:p>
          <a:p>
            <a:pPr marL="800100" lvl="1" indent="-34290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مدیریت نیروی انسانی </a:t>
            </a:r>
          </a:p>
          <a:p>
            <a:pPr marL="800100" lvl="1" indent="-3429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342900" indent="-34290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20045" y="225350"/>
            <a:ext cx="5772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اهم فعالیت های دفتر خدمات پرستاری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46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0309" y="332096"/>
            <a:ext cx="9062113" cy="5575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انجام نظارت های دوره ای </a:t>
            </a:r>
          </a:p>
          <a:p>
            <a:pPr marL="457200" lvl="0" indent="-457200" algn="just" rtl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پایش </a:t>
            </a:r>
            <a:r>
              <a:rPr lang="fa-IR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عملیاتی دفتر پرستاری </a:t>
            </a: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(*کسب رتبه اول پایش کشوری در سه سال متوالی)</a:t>
            </a:r>
            <a:endParaRPr lang="fa-I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اعطای پروانه صلاحیت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حرفه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ای پرستاران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دانشگاه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( 125 پروانه ) </a:t>
            </a:r>
            <a:endParaRPr lang="fa-IR" sz="2400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طرح نیروی انسانی (پرستار – اتاق عمل – هوشبری)</a:t>
            </a: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آموزش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به بیمار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17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74186" y="-144670"/>
            <a:ext cx="11710930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  <a:spcAft>
                <a:spcPts val="1000"/>
              </a:spcAft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342900" lvl="0" indent="-342900" algn="just" rtl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نظارت بر موسسات خدمات  پرستاری درمنزل </a:t>
            </a:r>
          </a:p>
          <a:p>
            <a:pPr marL="2628900" lvl="5" indent="-342900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موسسه ثامن امیدی </a:t>
            </a:r>
          </a:p>
          <a:p>
            <a:pPr marL="2628900" lvl="5" indent="-342900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موسسه جاسم رحمانیان</a:t>
            </a:r>
          </a:p>
          <a:p>
            <a:pPr marL="2628900" lvl="5" indent="-342900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موسسه جمالی</a:t>
            </a:r>
          </a:p>
          <a:p>
            <a:pPr marL="2628900" lvl="5" indent="-342900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موسسه قناعتیان</a:t>
            </a:r>
          </a:p>
          <a:p>
            <a:pPr marL="2628900" lvl="5" indent="-342900" algn="just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موسسه شهسواری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algn="just" rtl="1">
              <a:lnSpc>
                <a:spcPct val="200000"/>
              </a:lnSpc>
              <a:spcAft>
                <a:spcPts val="1000"/>
              </a:spcAft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7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03943" y="451265"/>
            <a:ext cx="1171093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پرونده الکترونیک سلامت </a:t>
            </a:r>
            <a:endParaRPr lang="fa-IR" sz="2400" dirty="0" smtClean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اعتبار بخشی</a:t>
            </a: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کارگروه تحول سلامت</a:t>
            </a: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کارگروه بحران پرستاری</a:t>
            </a: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a-IR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کنترل </a:t>
            </a:r>
            <a:r>
              <a:rPr lang="fa-IR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عفونت</a:t>
            </a: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fa-IR" sz="2400" dirty="0" smtClean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Yagut" panose="00000400000000000000" pitchFamily="2" charset="-78"/>
            </a:endParaRPr>
          </a:p>
          <a:p>
            <a:pPr algn="just" rtl="1">
              <a:lnSpc>
                <a:spcPct val="200000"/>
              </a:lnSpc>
              <a:spcAft>
                <a:spcPts val="1000"/>
              </a:spcAft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66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2890" y="0"/>
            <a:ext cx="9243975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fa-IR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تدوین برنامه های اجرائی جدید </a:t>
            </a:r>
            <a:endParaRPr lang="en-US" sz="20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الف: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 آموزشی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ب: 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نظارتی 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ج :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اعتبار </a:t>
            </a: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بخشی 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کنترل عفونت  </a:t>
            </a: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fa-IR" sz="2000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سه اولویت آموزشی مشخص گردید که عبارتند از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آموزشی توانمند سازی متقاضیان طرح نیروی انسانی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ارتقاء برنامه آموزش به بیمار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a-IR" sz="2000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برنامه آموزش توانمند سازی کلیه پرسنل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  <a:spcAft>
                <a:spcPts val="1000"/>
              </a:spcAft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Yagut" panose="00000400000000000000" pitchFamily="2" charset="-78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1184</Words>
  <Application>Microsoft Office PowerPoint</Application>
  <PresentationFormat>Widescreen</PresentationFormat>
  <Paragraphs>252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B Mitra</vt:lpstr>
      <vt:lpstr>B Nazanin</vt:lpstr>
      <vt:lpstr>B Titr</vt:lpstr>
      <vt:lpstr>B Yagut</vt:lpstr>
      <vt:lpstr>Calibri</vt:lpstr>
      <vt:lpstr>Calibri Light</vt:lpstr>
      <vt:lpstr>Sakkal Majalla</vt:lpstr>
      <vt:lpstr>Symbol</vt:lpstr>
      <vt:lpstr>Times New Roman</vt:lpstr>
      <vt:lpstr>Wingdings</vt:lpstr>
      <vt:lpstr>Office Theme</vt:lpstr>
      <vt:lpstr>PowerPoint Presentation</vt:lpstr>
      <vt:lpstr> دفتر خدمات پرستاری  دانشگاه علوم پزشکی جهرم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ادامه </vt:lpstr>
      <vt:lpstr>PowerPoint Presentation</vt:lpstr>
      <vt:lpstr>           ج : برنامه اعتبار بخشی کنترل عفونت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اقدامات انجام گرفته دربرنامه کاهش کسورات</dc:title>
  <dc:creator>Windows User</dc:creator>
  <cp:lastModifiedBy>mamei1</cp:lastModifiedBy>
  <cp:revision>122</cp:revision>
  <cp:lastPrinted>2019-10-06T07:15:11Z</cp:lastPrinted>
  <dcterms:created xsi:type="dcterms:W3CDTF">2019-07-23T08:47:07Z</dcterms:created>
  <dcterms:modified xsi:type="dcterms:W3CDTF">2019-10-13T04:54:41Z</dcterms:modified>
</cp:coreProperties>
</file>